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7778" autoAdjust="0"/>
    <p:restoredTop sz="94660"/>
  </p:normalViewPr>
  <p:slideViewPr>
    <p:cSldViewPr snapToGrid="0" snapToObjects="1">
      <p:cViewPr>
        <p:scale>
          <a:sx n="80" d="100"/>
          <a:sy n="80" d="100"/>
        </p:scale>
        <p:origin x="-1408" y="-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4049-5F47-474B-9FFC-90E808C2CDED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4049-5F47-474B-9FFC-90E808C2CDED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4049-5F47-474B-9FFC-90E808C2CDED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71ADA-9C1C-6240-AA01-50B743BD56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4049-5F47-474B-9FFC-90E808C2CDED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71ADA-9C1C-6240-AA01-50B743BD56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4049-5F47-474B-9FFC-90E808C2CDED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71ADA-9C1C-6240-AA01-50B743BD56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4049-5F47-474B-9FFC-90E808C2CDED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71ADA-9C1C-6240-AA01-50B743BD56A7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4049-5F47-474B-9FFC-90E808C2CDED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71ADA-9C1C-6240-AA01-50B743BD56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4049-5F47-474B-9FFC-90E808C2CDED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71ADA-9C1C-6240-AA01-50B743BD56A7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4049-5F47-474B-9FFC-90E808C2CDED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71ADA-9C1C-6240-AA01-50B743BD56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4049-5F47-474B-9FFC-90E808C2CDED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71ADA-9C1C-6240-AA01-50B743BD56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4049-5F47-474B-9FFC-90E808C2CDED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71ADA-9C1C-6240-AA01-50B743BD56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4049-5F47-474B-9FFC-90E808C2CDED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71ADA-9C1C-6240-AA01-50B743BD56A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4049-5F47-474B-9FFC-90E808C2CDED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71ADA-9C1C-6240-AA01-50B743BD56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4049-5F47-474B-9FFC-90E808C2CDED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71ADA-9C1C-6240-AA01-50B743BD56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4049-5F47-474B-9FFC-90E808C2CDED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71ADA-9C1C-6240-AA01-50B743BD56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4049-5F47-474B-9FFC-90E808C2CDED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71ADA-9C1C-6240-AA01-50B743BD56A7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67434049-5F47-474B-9FFC-90E808C2CDED}" type="datetimeFigureOut">
              <a:rPr lang="en-US" smtClean="0"/>
              <a:t>15-11-19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FC771ADA-9C1C-6240-AA01-50B743BD56A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b="1" dirty="0" smtClean="0">
                <a:effectLst/>
                <a:latin typeface="Georgia"/>
                <a:cs typeface="Georgia"/>
              </a:rPr>
              <a:t>Le </a:t>
            </a:r>
            <a:r>
              <a:rPr lang="fr-CA" b="1" dirty="0" smtClean="0">
                <a:effectLst/>
                <a:latin typeface="Georgia"/>
                <a:cs typeface="Georgia"/>
              </a:rPr>
              <a:t>Conditionnel </a:t>
            </a:r>
            <a:r>
              <a:rPr lang="fr-CA" b="1" dirty="0" smtClean="0">
                <a:solidFill>
                  <a:srgbClr val="FF6600"/>
                </a:solidFill>
                <a:effectLst/>
                <a:latin typeface="Georgia"/>
                <a:cs typeface="Georgia"/>
              </a:rPr>
              <a:t>présent</a:t>
            </a:r>
            <a:endParaRPr lang="fr-CA" b="1" dirty="0">
              <a:solidFill>
                <a:srgbClr val="FF6600"/>
              </a:solidFill>
              <a:latin typeface="Georgia"/>
              <a:cs typeface="Georgi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Georgia"/>
                <a:cs typeface="Georgia"/>
              </a:rPr>
              <a:t>FSF3U</a:t>
            </a:r>
            <a:endParaRPr lang="en-US" dirty="0"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874989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effectLst/>
                <a:latin typeface="Georgia"/>
                <a:cs typeface="Georgia"/>
              </a:rPr>
              <a:t>Le </a:t>
            </a:r>
            <a:r>
              <a:rPr lang="fr-CA" dirty="0" smtClean="0">
                <a:effectLst/>
                <a:latin typeface="Georgia"/>
                <a:cs typeface="Georgia"/>
              </a:rPr>
              <a:t>Conditionnel </a:t>
            </a:r>
            <a:r>
              <a:rPr lang="fr-CA" dirty="0" err="1">
                <a:solidFill>
                  <a:srgbClr val="FF6600"/>
                </a:solidFill>
                <a:effectLst/>
                <a:latin typeface="Georgia"/>
                <a:cs typeface="Georgia"/>
              </a:rPr>
              <a:t>présen</a:t>
            </a:r>
            <a:r>
              <a:rPr lang="en-CA" dirty="0">
                <a:solidFill>
                  <a:srgbClr val="FF6600"/>
                </a:solidFill>
                <a:effectLst/>
                <a:latin typeface="Georgia"/>
                <a:cs typeface="Georgia"/>
              </a:rPr>
              <a:t>t</a:t>
            </a:r>
            <a:endParaRPr lang="en-US" dirty="0">
              <a:solidFill>
                <a:srgbClr val="FF6600"/>
              </a:solidFill>
              <a:latin typeface="Georgia"/>
              <a:cs typeface="Georg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3607" y="2322372"/>
            <a:ext cx="7076747" cy="3409432"/>
          </a:xfrm>
        </p:spPr>
        <p:txBody>
          <a:bodyPr/>
          <a:lstStyle/>
          <a:p>
            <a:r>
              <a:rPr lang="fr-FR" b="1" dirty="0">
                <a:effectLst/>
                <a:latin typeface="Georgia"/>
                <a:cs typeface="Georgia"/>
              </a:rPr>
              <a:t>On utilise le conditionnel pour :</a:t>
            </a:r>
            <a:endParaRPr lang="en-CA" dirty="0">
              <a:effectLst/>
              <a:latin typeface="Georgia"/>
              <a:cs typeface="Georgia"/>
            </a:endParaRPr>
          </a:p>
          <a:p>
            <a:pPr lvl="0"/>
            <a:r>
              <a:rPr lang="fr-FR" dirty="0">
                <a:effectLst/>
                <a:latin typeface="Georgia"/>
                <a:cs typeface="Georgia"/>
              </a:rPr>
              <a:t>montrer un désir		</a:t>
            </a:r>
            <a:endParaRPr lang="fr-FR" dirty="0" smtClean="0">
              <a:effectLst/>
              <a:latin typeface="Georgia"/>
              <a:cs typeface="Georgia"/>
            </a:endParaRPr>
          </a:p>
          <a:p>
            <a:pPr lvl="1"/>
            <a:r>
              <a:rPr lang="fr-FR" dirty="0" smtClean="0">
                <a:effectLst/>
                <a:latin typeface="Georgia"/>
                <a:cs typeface="Georgia"/>
              </a:rPr>
              <a:t>J’</a:t>
            </a:r>
            <a:r>
              <a:rPr lang="fr-FR" b="1" u="sng" dirty="0" smtClean="0">
                <a:effectLst/>
                <a:latin typeface="Georgia"/>
                <a:cs typeface="Georgia"/>
              </a:rPr>
              <a:t>aimer</a:t>
            </a:r>
            <a:r>
              <a:rPr lang="fr-FR" b="1" i="1" dirty="0" smtClean="0">
                <a:effectLst/>
                <a:latin typeface="Georgia"/>
                <a:cs typeface="Georgia"/>
              </a:rPr>
              <a:t>ais</a:t>
            </a:r>
            <a:r>
              <a:rPr lang="fr-FR" dirty="0" smtClean="0">
                <a:effectLst/>
                <a:latin typeface="Georgia"/>
                <a:cs typeface="Georgia"/>
              </a:rPr>
              <a:t> </a:t>
            </a:r>
            <a:r>
              <a:rPr lang="fr-FR" dirty="0">
                <a:effectLst/>
                <a:latin typeface="Georgia"/>
                <a:cs typeface="Georgia"/>
              </a:rPr>
              <a:t>apprendre le portugais.</a:t>
            </a:r>
            <a:endParaRPr lang="en-CA" dirty="0">
              <a:effectLst/>
              <a:latin typeface="Georgia"/>
              <a:cs typeface="Georgia"/>
            </a:endParaRPr>
          </a:p>
          <a:p>
            <a:pPr lvl="0"/>
            <a:r>
              <a:rPr lang="fr-FR" dirty="0">
                <a:effectLst/>
                <a:latin typeface="Georgia"/>
                <a:cs typeface="Georgia"/>
              </a:rPr>
              <a:t>exprimer la politesse :	</a:t>
            </a:r>
            <a:endParaRPr lang="fr-FR" dirty="0" smtClean="0">
              <a:effectLst/>
              <a:latin typeface="Georgia"/>
              <a:cs typeface="Georgia"/>
            </a:endParaRPr>
          </a:p>
          <a:p>
            <a:pPr lvl="1"/>
            <a:r>
              <a:rPr lang="fr-FR" dirty="0" smtClean="0">
                <a:effectLst/>
                <a:latin typeface="Georgia"/>
                <a:cs typeface="Georgia"/>
              </a:rPr>
              <a:t>Je </a:t>
            </a:r>
            <a:r>
              <a:rPr lang="fr-FR" b="1" u="sng" dirty="0">
                <a:effectLst/>
                <a:latin typeface="Georgia"/>
                <a:cs typeface="Georgia"/>
              </a:rPr>
              <a:t>voudr</a:t>
            </a:r>
            <a:r>
              <a:rPr lang="fr-FR" b="1" i="1" dirty="0">
                <a:effectLst/>
                <a:latin typeface="Georgia"/>
                <a:cs typeface="Georgia"/>
              </a:rPr>
              <a:t>ais</a:t>
            </a:r>
            <a:r>
              <a:rPr lang="fr-FR" dirty="0">
                <a:effectLst/>
                <a:latin typeface="Georgia"/>
                <a:cs typeface="Georgia"/>
              </a:rPr>
              <a:t> essayer cette chemise, s’il vous plaît.</a:t>
            </a:r>
            <a:endParaRPr lang="en-CA" dirty="0">
              <a:effectLst/>
              <a:latin typeface="Georgia"/>
              <a:cs typeface="Georgia"/>
            </a:endParaRPr>
          </a:p>
          <a:p>
            <a:endParaRPr lang="en-US" dirty="0"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781886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effectLst/>
                <a:latin typeface="Georgia"/>
                <a:cs typeface="Georgia"/>
              </a:rPr>
              <a:t>Le </a:t>
            </a:r>
            <a:r>
              <a:rPr lang="fr-CA" dirty="0" smtClean="0">
                <a:effectLst/>
                <a:latin typeface="Georgia"/>
                <a:cs typeface="Georgia"/>
              </a:rPr>
              <a:t>Conditionnel </a:t>
            </a:r>
            <a:r>
              <a:rPr lang="fr-CA" dirty="0" err="1">
                <a:solidFill>
                  <a:srgbClr val="FF6600"/>
                </a:solidFill>
                <a:effectLst/>
                <a:latin typeface="Georgia"/>
                <a:cs typeface="Georgia"/>
              </a:rPr>
              <a:t>présen</a:t>
            </a:r>
            <a:r>
              <a:rPr lang="en-CA" dirty="0">
                <a:solidFill>
                  <a:srgbClr val="FF6600"/>
                </a:solidFill>
                <a:effectLst/>
                <a:latin typeface="Georgia"/>
                <a:cs typeface="Georgia"/>
              </a:rPr>
              <a:t>t</a:t>
            </a:r>
            <a:endParaRPr lang="en-US" dirty="0">
              <a:solidFill>
                <a:srgbClr val="FF6600"/>
              </a:solidFill>
              <a:latin typeface="Georgia"/>
              <a:cs typeface="Georg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1969" y="2516769"/>
            <a:ext cx="7076747" cy="3523933"/>
          </a:xfrm>
        </p:spPr>
        <p:txBody>
          <a:bodyPr>
            <a:normAutofit/>
          </a:bodyPr>
          <a:lstStyle/>
          <a:p>
            <a:r>
              <a:rPr lang="fr-FR" dirty="0">
                <a:effectLst/>
                <a:latin typeface="Georgia"/>
                <a:cs typeface="Georgia"/>
              </a:rPr>
              <a:t>Dans une phrase conditionnelle, où l’hypothèse introduite par </a:t>
            </a:r>
            <a:r>
              <a:rPr lang="fr-FR" b="1" i="1" u="sng" dirty="0">
                <a:effectLst/>
                <a:latin typeface="Georgia"/>
                <a:cs typeface="Georgia"/>
              </a:rPr>
              <a:t>si</a:t>
            </a:r>
            <a:r>
              <a:rPr lang="fr-FR" b="1" i="1" dirty="0">
                <a:effectLst/>
                <a:latin typeface="Georgia"/>
                <a:cs typeface="Georgia"/>
              </a:rPr>
              <a:t> </a:t>
            </a:r>
            <a:r>
              <a:rPr lang="fr-FR" dirty="0">
                <a:effectLst/>
                <a:latin typeface="Georgia"/>
                <a:cs typeface="Georgia"/>
              </a:rPr>
              <a:t>montre le contraire de la réalité, le résultat est au </a:t>
            </a:r>
            <a:r>
              <a:rPr lang="fr-FR" b="1" i="1" u="sng" dirty="0">
                <a:effectLst/>
                <a:latin typeface="Georgia"/>
                <a:cs typeface="Georgia"/>
              </a:rPr>
              <a:t>conditionnel</a:t>
            </a:r>
            <a:r>
              <a:rPr lang="fr-FR" b="1" i="1" u="sng" dirty="0" smtClean="0">
                <a:effectLst/>
                <a:latin typeface="Georgia"/>
                <a:cs typeface="Georgia"/>
              </a:rPr>
              <a:t>.</a:t>
            </a:r>
          </a:p>
          <a:p>
            <a:endParaRPr lang="en-CA" dirty="0">
              <a:effectLst/>
              <a:latin typeface="Georgia"/>
              <a:cs typeface="Georgia"/>
            </a:endParaRPr>
          </a:p>
          <a:p>
            <a:r>
              <a:rPr lang="fr-FR" b="1" dirty="0" smtClean="0">
                <a:effectLst/>
                <a:latin typeface="Georgia"/>
                <a:cs typeface="Georgia"/>
              </a:rPr>
              <a:t>Exemple</a:t>
            </a:r>
            <a:r>
              <a:rPr lang="fr-FR" b="1" dirty="0">
                <a:effectLst/>
                <a:latin typeface="Georgia"/>
                <a:cs typeface="Georgia"/>
              </a:rPr>
              <a:t> :</a:t>
            </a:r>
            <a:r>
              <a:rPr lang="fr-FR" dirty="0">
                <a:effectLst/>
                <a:latin typeface="Georgia"/>
                <a:cs typeface="Georgia"/>
              </a:rPr>
              <a:t>   Ma mère n’a pas de boîte à sucre.  Mais </a:t>
            </a:r>
            <a:r>
              <a:rPr lang="fr-FR" b="1" i="1" u="sng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Georgia"/>
                <a:cs typeface="Georgia"/>
              </a:rPr>
              <a:t>si</a:t>
            </a:r>
            <a:r>
              <a:rPr lang="fr-FR" b="1" i="1" dirty="0">
                <a:effectLst/>
                <a:latin typeface="Georgia"/>
                <a:cs typeface="Georgia"/>
              </a:rPr>
              <a:t> </a:t>
            </a:r>
            <a:r>
              <a:rPr lang="fr-FR" dirty="0">
                <a:effectLst/>
                <a:latin typeface="Georgia"/>
                <a:cs typeface="Georgia"/>
              </a:rPr>
              <a:t>elle en avait une, je ne crois </a:t>
            </a:r>
            <a:r>
              <a:rPr lang="fr-FR" dirty="0" smtClean="0">
                <a:effectLst/>
                <a:latin typeface="Georgia"/>
                <a:cs typeface="Georgia"/>
              </a:rPr>
              <a:t>pas qu’elle </a:t>
            </a:r>
            <a:r>
              <a:rPr lang="fr-FR" b="1" i="1" u="sng" dirty="0" smtClean="0">
                <a:effectLst/>
                <a:latin typeface="Georgia"/>
                <a:cs typeface="Georgia"/>
              </a:rPr>
              <a:t>réussir</a:t>
            </a:r>
            <a:r>
              <a:rPr lang="fr-FR" b="1" i="1" dirty="0" smtClean="0">
                <a:effectLst/>
                <a:latin typeface="Georgia"/>
                <a:cs typeface="Georgia"/>
              </a:rPr>
              <a:t>ait</a:t>
            </a:r>
            <a:r>
              <a:rPr lang="fr-FR" dirty="0" smtClean="0">
                <a:effectLst/>
                <a:latin typeface="Georgia"/>
                <a:cs typeface="Georgia"/>
              </a:rPr>
              <a:t> à la mettre à l’abri de moi.</a:t>
            </a:r>
            <a:endParaRPr lang="en-CA" dirty="0" smtClean="0">
              <a:effectLst/>
              <a:latin typeface="Georgia"/>
              <a:cs typeface="Georgia"/>
            </a:endParaRPr>
          </a:p>
          <a:p>
            <a:endParaRPr lang="en-US" dirty="0"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352597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effectLst/>
                <a:latin typeface="Georgia"/>
                <a:cs typeface="Georgia"/>
              </a:rPr>
              <a:t>Le </a:t>
            </a:r>
            <a:r>
              <a:rPr lang="fr-CA" dirty="0" smtClean="0">
                <a:effectLst/>
                <a:latin typeface="Georgia"/>
                <a:cs typeface="Georgia"/>
              </a:rPr>
              <a:t>Conditionnel </a:t>
            </a:r>
            <a:r>
              <a:rPr lang="fr-CA" dirty="0" err="1">
                <a:solidFill>
                  <a:srgbClr val="FF6600"/>
                </a:solidFill>
                <a:effectLst/>
                <a:latin typeface="Georgia"/>
                <a:cs typeface="Georgia"/>
              </a:rPr>
              <a:t>présen</a:t>
            </a:r>
            <a:r>
              <a:rPr lang="en-CA" dirty="0">
                <a:solidFill>
                  <a:srgbClr val="FF6600"/>
                </a:solidFill>
                <a:effectLst/>
                <a:latin typeface="Georgia"/>
                <a:cs typeface="Georgia"/>
              </a:rPr>
              <a:t>t</a:t>
            </a:r>
            <a:endParaRPr lang="en-US" dirty="0">
              <a:solidFill>
                <a:srgbClr val="FF6600"/>
              </a:solidFill>
              <a:latin typeface="Georgia"/>
              <a:cs typeface="Georg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9279" y="2122064"/>
            <a:ext cx="7076747" cy="3992563"/>
          </a:xfrm>
        </p:spPr>
        <p:txBody>
          <a:bodyPr>
            <a:normAutofit fontScale="92500" lnSpcReduction="10000"/>
          </a:bodyPr>
          <a:lstStyle/>
          <a:p>
            <a:r>
              <a:rPr lang="fr-FR" b="1" dirty="0">
                <a:effectLst/>
                <a:latin typeface="Georgia"/>
                <a:cs typeface="Georgia"/>
              </a:rPr>
              <a:t>Comment forme-t-on le conditionnel présent ?</a:t>
            </a:r>
            <a:endParaRPr lang="en-CA" dirty="0">
              <a:effectLst/>
              <a:latin typeface="Georgia"/>
              <a:cs typeface="Georgia"/>
            </a:endParaRPr>
          </a:p>
          <a:p>
            <a:pPr marL="0" indent="0">
              <a:buNone/>
            </a:pPr>
            <a:endParaRPr lang="fr-FR" dirty="0" smtClean="0">
              <a:effectLst/>
              <a:latin typeface="Georgia"/>
              <a:cs typeface="Georgia"/>
            </a:endParaRPr>
          </a:p>
          <a:p>
            <a:pPr marL="0" indent="0">
              <a:buNone/>
            </a:pPr>
            <a:endParaRPr lang="fr-FR" dirty="0">
              <a:effectLst/>
              <a:latin typeface="Georgia"/>
              <a:cs typeface="Georgia"/>
            </a:endParaRPr>
          </a:p>
          <a:p>
            <a:pPr marL="0" indent="0">
              <a:buNone/>
            </a:pPr>
            <a:endParaRPr lang="fr-FR" dirty="0" smtClean="0">
              <a:effectLst/>
              <a:latin typeface="Georgia"/>
              <a:cs typeface="Georgia"/>
            </a:endParaRPr>
          </a:p>
          <a:p>
            <a:pPr marL="0" indent="0">
              <a:buNone/>
            </a:pPr>
            <a:endParaRPr lang="fr-FR" dirty="0">
              <a:effectLst/>
              <a:latin typeface="Georgia"/>
              <a:cs typeface="Georgia"/>
            </a:endParaRPr>
          </a:p>
          <a:p>
            <a:pPr marL="0" indent="0">
              <a:buNone/>
            </a:pPr>
            <a:r>
              <a:rPr lang="fr-FR" dirty="0">
                <a:effectLst/>
                <a:latin typeface="Georgia"/>
                <a:cs typeface="Georgia"/>
              </a:rPr>
              <a:t>Pour les verbes en </a:t>
            </a:r>
            <a:r>
              <a:rPr lang="fr-FR" b="1" i="1" dirty="0">
                <a:effectLst/>
                <a:latin typeface="Georgia"/>
                <a:cs typeface="Georgia"/>
              </a:rPr>
              <a:t>–</a:t>
            </a:r>
            <a:r>
              <a:rPr lang="fr-FR" b="1" i="1" dirty="0" err="1">
                <a:effectLst/>
                <a:latin typeface="Georgia"/>
                <a:cs typeface="Georgia"/>
              </a:rPr>
              <a:t>re</a:t>
            </a:r>
            <a:r>
              <a:rPr lang="fr-FR" dirty="0">
                <a:effectLst/>
                <a:latin typeface="Georgia"/>
                <a:cs typeface="Georgia"/>
              </a:rPr>
              <a:t>, on enlève le </a:t>
            </a:r>
            <a:r>
              <a:rPr lang="fr-FR" b="1" i="1" dirty="0">
                <a:effectLst/>
                <a:latin typeface="Georgia"/>
                <a:cs typeface="Georgia"/>
              </a:rPr>
              <a:t>–e</a:t>
            </a:r>
            <a:r>
              <a:rPr lang="fr-FR" dirty="0">
                <a:effectLst/>
                <a:latin typeface="Georgia"/>
                <a:cs typeface="Georgia"/>
              </a:rPr>
              <a:t> final avant d’ajouter les terminaisons.</a:t>
            </a:r>
            <a:endParaRPr lang="en-CA" dirty="0">
              <a:effectLst/>
              <a:latin typeface="Georgia"/>
              <a:cs typeface="Georgia"/>
            </a:endParaRPr>
          </a:p>
          <a:p>
            <a:pPr marL="0" indent="0">
              <a:buNone/>
            </a:pPr>
            <a:endParaRPr lang="fr-FR" dirty="0" smtClean="0">
              <a:effectLst/>
              <a:latin typeface="Georgia"/>
              <a:cs typeface="Georgia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191483"/>
              </p:ext>
            </p:extLst>
          </p:nvPr>
        </p:nvGraphicFramePr>
        <p:xfrm>
          <a:off x="2149135" y="3031636"/>
          <a:ext cx="4005206" cy="2199640"/>
        </p:xfrm>
        <a:graphic>
          <a:graphicData uri="http://schemas.openxmlformats.org/drawingml/2006/table">
            <a:tbl>
              <a:tblPr>
                <a:tableStyleId>{7E9639D4-E3E2-4D34-9284-5A2195B3D0D7}</a:tableStyleId>
              </a:tblPr>
              <a:tblGrid>
                <a:gridCol w="649870"/>
                <a:gridCol w="3355336"/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Georgia"/>
                        <a:cs typeface="Georgi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Georgia"/>
                        </a:rPr>
                        <a:t>le radical du futur simple</a:t>
                      </a:r>
                      <a:r>
                        <a:rPr lang="fr-FR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Georgia"/>
                        </a:rPr>
                        <a:t> </a:t>
                      </a:r>
                      <a:endParaRPr lang="en-US" dirty="0">
                        <a:solidFill>
                          <a:schemeClr val="tx1"/>
                        </a:solidFill>
                        <a:latin typeface="Georgia"/>
                        <a:cs typeface="Georgia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Georgia"/>
                          <a:cs typeface="Georgia"/>
                        </a:rPr>
                        <a:t>+</a:t>
                      </a:r>
                      <a:endParaRPr lang="en-US" dirty="0">
                        <a:solidFill>
                          <a:schemeClr val="tx1"/>
                        </a:solidFill>
                        <a:latin typeface="Georgia"/>
                        <a:cs typeface="Georgi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Georgia"/>
                        </a:rPr>
                        <a:t>les terminaisons de l’imparfait</a:t>
                      </a:r>
                    </a:p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Georgia"/>
                        </a:rPr>
                        <a:t>(ais, ais, ait,</a:t>
                      </a:r>
                      <a:r>
                        <a:rPr lang="fr-FR" b="1" baseline="0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Georgia"/>
                        </a:rPr>
                        <a:t> ions, </a:t>
                      </a:r>
                      <a:r>
                        <a:rPr lang="fr-FR" b="1" baseline="0" dirty="0" err="1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Georgia"/>
                        </a:rPr>
                        <a:t>iez</a:t>
                      </a:r>
                      <a:r>
                        <a:rPr lang="fr-FR" b="1" baseline="0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Georgia"/>
                        </a:rPr>
                        <a:t>, aient)</a:t>
                      </a:r>
                      <a:endParaRPr lang="en-US" dirty="0">
                        <a:solidFill>
                          <a:schemeClr val="tx1"/>
                        </a:solidFill>
                        <a:latin typeface="Georgia"/>
                        <a:cs typeface="Georgia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Georgia"/>
                        <a:cs typeface="Georgi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Georgia"/>
                        </a:rPr>
                        <a:t>le conditionnel présent</a:t>
                      </a:r>
                      <a:endParaRPr lang="en-CA" dirty="0" smtClean="0">
                        <a:solidFill>
                          <a:schemeClr val="tx1"/>
                        </a:solidFill>
                        <a:effectLst/>
                        <a:latin typeface="Georgia"/>
                        <a:cs typeface="Georgia"/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  <a:latin typeface="Georgia"/>
                        <a:cs typeface="Georgia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941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effectLst/>
                <a:latin typeface="Georgia"/>
                <a:cs typeface="Georgia"/>
              </a:rPr>
              <a:t>Le </a:t>
            </a:r>
            <a:r>
              <a:rPr lang="fr-CA" dirty="0" smtClean="0">
                <a:effectLst/>
                <a:latin typeface="Georgia"/>
                <a:cs typeface="Georgia"/>
              </a:rPr>
              <a:t>Conditionnel </a:t>
            </a:r>
            <a:r>
              <a:rPr lang="fr-CA" dirty="0" smtClean="0">
                <a:solidFill>
                  <a:srgbClr val="FF6600"/>
                </a:solidFill>
                <a:effectLst/>
                <a:latin typeface="Georgia"/>
                <a:cs typeface="Georgia"/>
              </a:rPr>
              <a:t>présent</a:t>
            </a:r>
            <a:endParaRPr lang="en-US" dirty="0">
              <a:solidFill>
                <a:srgbClr val="FF6600"/>
              </a:solidFill>
              <a:latin typeface="Georgia"/>
              <a:cs typeface="Georg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6986730" cy="4297363"/>
          </a:xfrm>
        </p:spPr>
        <p:txBody>
          <a:bodyPr>
            <a:normAutofit/>
          </a:bodyPr>
          <a:lstStyle/>
          <a:p>
            <a:r>
              <a:rPr lang="fr-FR" b="1" dirty="0">
                <a:effectLst/>
                <a:latin typeface="Georgia"/>
                <a:cs typeface="Georgia"/>
              </a:rPr>
              <a:t>Attention !</a:t>
            </a:r>
            <a:r>
              <a:rPr lang="fr-FR" dirty="0">
                <a:effectLst/>
                <a:latin typeface="Georgia"/>
                <a:cs typeface="Georgia"/>
              </a:rPr>
              <a:t>  Les verbes irréguliers au futur simple sont irréguliers au conditionnel présent.</a:t>
            </a:r>
            <a:endParaRPr lang="en-CA" dirty="0">
              <a:effectLst/>
              <a:latin typeface="Georgia"/>
              <a:cs typeface="Georgia"/>
            </a:endParaRPr>
          </a:p>
          <a:p>
            <a:r>
              <a:rPr lang="fr-FR" dirty="0">
                <a:effectLst/>
                <a:latin typeface="Georgia"/>
                <a:cs typeface="Georgia"/>
              </a:rPr>
              <a:t>		</a:t>
            </a:r>
            <a:r>
              <a:rPr lang="fr-FR" dirty="0" smtClean="0">
                <a:effectLst/>
                <a:latin typeface="Georgia"/>
                <a:cs typeface="Georgia"/>
              </a:rPr>
              <a:t>            </a:t>
            </a:r>
            <a:r>
              <a:rPr lang="fr-FR" dirty="0">
                <a:effectLst/>
                <a:latin typeface="Georgia"/>
                <a:cs typeface="Georgia"/>
              </a:rPr>
              <a:t>											</a:t>
            </a:r>
            <a:r>
              <a:rPr lang="fr-FR" b="1" i="1" dirty="0">
                <a:effectLst/>
                <a:latin typeface="Georgia"/>
                <a:cs typeface="Georgia"/>
              </a:rPr>
              <a:t>	</a:t>
            </a:r>
            <a:r>
              <a:rPr lang="fr-FR" dirty="0">
                <a:effectLst/>
                <a:latin typeface="Georgia"/>
                <a:cs typeface="Georgia"/>
              </a:rPr>
              <a:t>					</a:t>
            </a:r>
            <a:endParaRPr lang="en-US" dirty="0">
              <a:latin typeface="Georgia"/>
              <a:cs typeface="Georgia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69321"/>
              </p:ext>
            </p:extLst>
          </p:nvPr>
        </p:nvGraphicFramePr>
        <p:xfrm>
          <a:off x="1864040" y="3237851"/>
          <a:ext cx="4664772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32386"/>
                <a:gridCol w="2332386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Aller 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  <a:sym typeface="Wingdings"/>
                        </a:rPr>
                        <a:t> 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 </a:t>
                      </a:r>
                      <a:r>
                        <a:rPr lang="fr-FR" i="1" dirty="0" err="1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ir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-</a:t>
                      </a:r>
                      <a:endParaRPr lang="en-US" dirty="0">
                        <a:solidFill>
                          <a:srgbClr val="333333"/>
                        </a:solidFill>
                        <a:latin typeface="Georgia"/>
                        <a:cs typeface="Georgi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Venir</a:t>
                      </a:r>
                      <a:r>
                        <a:rPr lang="fr-FR" baseline="0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 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  <a:sym typeface="Wingdings"/>
                        </a:rPr>
                        <a:t></a:t>
                      </a:r>
                      <a:r>
                        <a:rPr lang="fr-FR" i="1" dirty="0" err="1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viendr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-</a:t>
                      </a:r>
                      <a:endParaRPr lang="en-CA" dirty="0" smtClean="0">
                        <a:solidFill>
                          <a:srgbClr val="333333"/>
                        </a:solidFill>
                        <a:effectLst/>
                        <a:latin typeface="Georgia"/>
                        <a:cs typeface="Georgi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A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voir 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  <a:sym typeface="Wingdings"/>
                        </a:rPr>
                        <a:t>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 </a:t>
                      </a:r>
                      <a:r>
                        <a:rPr lang="fr-FR" i="1" dirty="0" err="1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aur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-</a:t>
                      </a:r>
                      <a:endParaRPr lang="en-US" dirty="0">
                        <a:solidFill>
                          <a:srgbClr val="333333"/>
                        </a:solidFill>
                        <a:latin typeface="Georgia"/>
                        <a:cs typeface="Georgi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Envoyer 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  <a:sym typeface="Wingdings"/>
                        </a:rPr>
                        <a:t></a:t>
                      </a:r>
                      <a:r>
                        <a:rPr lang="fr-FR" baseline="0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  <a:sym typeface="Wingdings"/>
                        </a:rPr>
                        <a:t> </a:t>
                      </a:r>
                      <a:r>
                        <a:rPr lang="fr-FR" i="1" dirty="0" err="1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enverr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-</a:t>
                      </a:r>
                      <a:endParaRPr lang="en-CA" dirty="0" smtClean="0">
                        <a:solidFill>
                          <a:srgbClr val="333333"/>
                        </a:solidFill>
                        <a:effectLst/>
                        <a:latin typeface="Georgia"/>
                        <a:cs typeface="Georgi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S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avoir 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  <a:sym typeface="Wingdings"/>
                        </a:rPr>
                        <a:t>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  </a:t>
                      </a:r>
                      <a:r>
                        <a:rPr lang="fr-FR" i="1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saur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-	</a:t>
                      </a:r>
                      <a:endParaRPr lang="en-US" dirty="0">
                        <a:solidFill>
                          <a:srgbClr val="333333"/>
                        </a:solidFill>
                        <a:latin typeface="Georgia"/>
                        <a:cs typeface="Georgi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Pouvoir	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  <a:sym typeface="Wingdings"/>
                        </a:rPr>
                        <a:t> </a:t>
                      </a:r>
                      <a:r>
                        <a:rPr lang="fr-FR" i="1" dirty="0" err="1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pourr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-</a:t>
                      </a:r>
                      <a:endParaRPr lang="en-CA" dirty="0" smtClean="0">
                        <a:solidFill>
                          <a:srgbClr val="333333"/>
                        </a:solidFill>
                        <a:effectLst/>
                        <a:latin typeface="Georgia"/>
                        <a:cs typeface="Georgi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err="1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Ê</a:t>
                      </a:r>
                      <a:r>
                        <a:rPr lang="fr-FR" dirty="0" err="1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tre</a:t>
                      </a:r>
                      <a:r>
                        <a:rPr lang="fr-FR" baseline="0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 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  <a:sym typeface="Wingdings"/>
                        </a:rPr>
                        <a:t> </a:t>
                      </a:r>
                      <a:r>
                        <a:rPr lang="fr-FR" i="1" dirty="0" err="1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ser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-</a:t>
                      </a:r>
                      <a:endParaRPr lang="en-US" dirty="0">
                        <a:solidFill>
                          <a:srgbClr val="333333"/>
                        </a:solidFill>
                        <a:latin typeface="Georgia"/>
                        <a:cs typeface="Georgi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Voir 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  <a:sym typeface="Wingdings"/>
                        </a:rPr>
                        <a:t> </a:t>
                      </a:r>
                      <a:r>
                        <a:rPr lang="fr-FR" i="1" dirty="0" err="1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verr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-</a:t>
                      </a:r>
                      <a:endParaRPr lang="en-CA" dirty="0" smtClean="0">
                        <a:solidFill>
                          <a:srgbClr val="333333"/>
                        </a:solidFill>
                        <a:effectLst/>
                        <a:latin typeface="Georgia"/>
                        <a:cs typeface="Georgi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F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aire 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  <a:sym typeface="Wingdings"/>
                        </a:rPr>
                        <a:t>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 </a:t>
                      </a:r>
                      <a:r>
                        <a:rPr lang="fr-FR" i="1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fer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-</a:t>
                      </a:r>
                      <a:endParaRPr lang="en-US" dirty="0">
                        <a:solidFill>
                          <a:srgbClr val="333333"/>
                        </a:solidFill>
                        <a:latin typeface="Georgia"/>
                        <a:cs typeface="Georgi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Courir 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  <a:sym typeface="Wingdings"/>
                        </a:rPr>
                        <a:t></a:t>
                      </a:r>
                      <a:r>
                        <a:rPr lang="fr-FR" baseline="0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 </a:t>
                      </a:r>
                      <a:r>
                        <a:rPr lang="fr-FR" i="1" dirty="0" err="1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courr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-</a:t>
                      </a:r>
                      <a:endParaRPr lang="en-CA" dirty="0" smtClean="0">
                        <a:solidFill>
                          <a:srgbClr val="333333"/>
                        </a:solidFill>
                        <a:effectLst/>
                        <a:latin typeface="Georgia"/>
                        <a:cs typeface="Georgi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V</a:t>
                      </a:r>
                      <a:r>
                        <a:rPr lang="fr-FR" dirty="0" err="1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ouloir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 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  <a:sym typeface="Wingdings"/>
                        </a:rPr>
                        <a:t>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 </a:t>
                      </a:r>
                      <a:r>
                        <a:rPr lang="fr-FR" i="1" dirty="0" err="1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voudr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-</a:t>
                      </a:r>
                      <a:endParaRPr lang="en-US" dirty="0">
                        <a:solidFill>
                          <a:srgbClr val="333333"/>
                        </a:solidFill>
                        <a:latin typeface="Georgia"/>
                        <a:cs typeface="Georgi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Mourir 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  <a:sym typeface="Wingdings"/>
                        </a:rPr>
                        <a:t></a:t>
                      </a:r>
                      <a:r>
                        <a:rPr lang="fr-FR" baseline="0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 </a:t>
                      </a:r>
                      <a:r>
                        <a:rPr lang="fr-FR" i="1" dirty="0" err="1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mourr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-</a:t>
                      </a:r>
                      <a:endParaRPr lang="en-CA" dirty="0" smtClean="0">
                        <a:solidFill>
                          <a:srgbClr val="333333"/>
                        </a:solidFill>
                        <a:effectLst/>
                        <a:latin typeface="Georgia"/>
                        <a:cs typeface="Georgi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T</a:t>
                      </a:r>
                      <a:r>
                        <a:rPr lang="fr-FR" dirty="0" err="1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enir</a:t>
                      </a:r>
                      <a:r>
                        <a:rPr lang="fr-FR" baseline="0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 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  <a:sym typeface="Wingdings"/>
                        </a:rPr>
                        <a:t></a:t>
                      </a:r>
                      <a:r>
                        <a:rPr lang="fr-FR" baseline="0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 </a:t>
                      </a:r>
                      <a:r>
                        <a:rPr lang="fr-FR" i="1" dirty="0" err="1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tiendr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-	</a:t>
                      </a:r>
                      <a:endParaRPr lang="en-US" dirty="0">
                        <a:solidFill>
                          <a:srgbClr val="333333"/>
                        </a:solidFill>
                        <a:latin typeface="Georgia"/>
                        <a:cs typeface="Georgi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Devoir 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  <a:sym typeface="Wingdings"/>
                        </a:rPr>
                        <a:t></a:t>
                      </a:r>
                      <a:r>
                        <a:rPr lang="fr-FR" baseline="0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 </a:t>
                      </a:r>
                      <a:r>
                        <a:rPr lang="fr-FR" i="1" dirty="0" err="1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devr</a:t>
                      </a:r>
                      <a:r>
                        <a:rPr lang="fr-FR" dirty="0" smtClean="0">
                          <a:solidFill>
                            <a:srgbClr val="333333"/>
                          </a:solidFill>
                          <a:effectLst/>
                          <a:latin typeface="Georgia"/>
                          <a:cs typeface="Georgia"/>
                        </a:rPr>
                        <a:t>-</a:t>
                      </a:r>
                      <a:endParaRPr lang="en-CA" dirty="0" smtClean="0">
                        <a:solidFill>
                          <a:srgbClr val="333333"/>
                        </a:solidFill>
                        <a:effectLst/>
                        <a:latin typeface="Georgia"/>
                        <a:cs typeface="Georgia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4796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942</TotalTime>
  <Words>134</Words>
  <Application>Microsoft Macintosh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Spectrum</vt:lpstr>
      <vt:lpstr>Le Conditionnel présent</vt:lpstr>
      <vt:lpstr>Le Conditionnel présent</vt:lpstr>
      <vt:lpstr>Le Conditionnel présent</vt:lpstr>
      <vt:lpstr>Le Conditionnel présent</vt:lpstr>
      <vt:lpstr>Le Conditionnel présent</vt:lpstr>
    </vt:vector>
  </TitlesOfParts>
  <Company>Toronto Prep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conditionnel présent</dc:title>
  <dc:creator>John Forbes</dc:creator>
  <cp:lastModifiedBy>Kristen Valente</cp:lastModifiedBy>
  <cp:revision>7</cp:revision>
  <dcterms:created xsi:type="dcterms:W3CDTF">2014-11-05T23:33:54Z</dcterms:created>
  <dcterms:modified xsi:type="dcterms:W3CDTF">2015-11-19T05:14:52Z</dcterms:modified>
</cp:coreProperties>
</file>